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9" r:id="rId3"/>
    <p:sldId id="258" r:id="rId4"/>
    <p:sldId id="259" r:id="rId5"/>
    <p:sldId id="260" r:id="rId6"/>
    <p:sldId id="288" r:id="rId7"/>
    <p:sldId id="283" r:id="rId8"/>
    <p:sldId id="284" r:id="rId9"/>
    <p:sldId id="285" r:id="rId10"/>
    <p:sldId id="286" r:id="rId11"/>
    <p:sldId id="287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9" r:id="rId29"/>
    <p:sldId id="280" r:id="rId30"/>
    <p:sldId id="290" r:id="rId31"/>
    <p:sldId id="281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СОЦ ПЕДАГОГ  2011\МОИ презентации\Жестокое обращение с детьми\jpg_234_2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2" y="44624"/>
            <a:ext cx="9131011" cy="686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12570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Муниципальное дошкольное образовательное учреждение детский сад комбинированного вида №7 города Кропоткин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447549" y="3284984"/>
            <a:ext cx="4481333" cy="114300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FF00"/>
                </a:solidFill>
              </a:rPr>
              <a:t>ЖЕСТОКОЕ ОБРАЩЕНИЕ</a:t>
            </a:r>
            <a:br>
              <a:rPr lang="ru-RU" sz="3100" b="1" dirty="0" smtClean="0">
                <a:solidFill>
                  <a:srgbClr val="FFFF00"/>
                </a:solidFill>
              </a:rPr>
            </a:br>
            <a:r>
              <a:rPr lang="ru-RU" sz="3100" b="1" dirty="0" smtClean="0">
                <a:solidFill>
                  <a:srgbClr val="FFFF00"/>
                </a:solidFill>
              </a:rPr>
              <a:t>  СДЕТЬМИ – ПОРОЧНЫЙ КРУГ НАСИЛИЯ</a:t>
            </a:r>
            <a:r>
              <a:rPr lang="ru-RU" b="1" dirty="0" smtClean="0">
                <a:solidFill>
                  <a:srgbClr val="FFFF00"/>
                </a:solidFill>
              </a:rPr>
              <a:t>.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411990" y="5600997"/>
            <a:ext cx="4701208" cy="12570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2400" b="1" smtClean="0">
                <a:solidFill>
                  <a:schemeClr val="bg1"/>
                </a:solidFill>
              </a:rPr>
              <a:t>Старший воспитатель: </a:t>
            </a:r>
            <a:r>
              <a:rPr lang="ru-RU" sz="2400" b="1" dirty="0" smtClean="0">
                <a:solidFill>
                  <a:schemeClr val="bg1"/>
                </a:solidFill>
              </a:rPr>
              <a:t>Дубинская </a:t>
            </a:r>
            <a:r>
              <a:rPr lang="ru-RU" sz="2400" b="1" smtClean="0">
                <a:solidFill>
                  <a:schemeClr val="bg1"/>
                </a:solidFill>
              </a:rPr>
              <a:t>Татьяна Александровна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marL="0" indent="0" algn="ctr">
              <a:buFont typeface="Arial" pitchFamily="34" charset="0"/>
              <a:buNone/>
            </a:pPr>
            <a:endParaRPr lang="ru-RU" sz="2400" b="1" dirty="0">
              <a:solidFill>
                <a:schemeClr val="bg1"/>
              </a:solidFill>
            </a:endParaRPr>
          </a:p>
          <a:p>
            <a:pPr marL="0" indent="0" algn="ctr">
              <a:buFont typeface="Arial" pitchFamily="34" charset="0"/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2011-2012 </a:t>
            </a:r>
          </a:p>
        </p:txBody>
      </p:sp>
    </p:spTree>
    <p:extLst>
      <p:ext uri="{BB962C8B-B14F-4D97-AF65-F5344CB8AC3E}">
        <p14:creationId xmlns:p14="http://schemas.microsoft.com/office/powerpoint/2010/main" val="179985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4258816" cy="6408712"/>
          </a:xfrm>
        </p:spPr>
        <p:txBody>
          <a:bodyPr>
            <a:normAutofit fontScale="70000" lnSpcReduction="20000"/>
          </a:bodyPr>
          <a:lstStyle/>
          <a:p>
            <a:pPr marL="0" lvl="0" indent="0">
              <a:lnSpc>
                <a:spcPct val="115000"/>
              </a:lnSpc>
              <a:spcAft>
                <a:spcPts val="1000"/>
              </a:spcAft>
              <a:buSzPts val="1000"/>
              <a:buNone/>
              <a:tabLst>
                <a:tab pos="457200" algn="l"/>
              </a:tabLst>
            </a:pPr>
            <a:r>
              <a:rPr lang="ru-RU" b="1" u="sng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Пренебрежение интересами и нуждами ребенка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отсутствие должного обеспечения основных нужд и потребностей ребенка в пище, одежде, жилье, воспитании, медицинской помощи в силу ряда объективных причин (бедность, психические заболевания, неопытность) и без таковых. Типичным примером пренебрежительного отношения к детям являются оставление их без присмотра, что часто приводит к несчастным случаям.</a:t>
            </a:r>
            <a:endParaRPr lang="ru-RU" sz="2400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42" name="Picture 2" descr="D:\СОЦ ПЕДАГОГ  2011\МОИ презентации\Жестокое обращение с детьми\f0e4b90e68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792" y="260648"/>
            <a:ext cx="4173854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632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4258816" cy="6408712"/>
          </a:xfrm>
        </p:spPr>
        <p:txBody>
          <a:bodyPr>
            <a:normAutofit fontScale="70000" lnSpcReduction="20000"/>
          </a:bodyPr>
          <a:lstStyle/>
          <a:p>
            <a:pPr marL="0" lvl="0" indent="0">
              <a:lnSpc>
                <a:spcPct val="115000"/>
              </a:lnSpc>
              <a:spcAft>
                <a:spcPts val="1000"/>
              </a:spcAft>
              <a:buSzPts val="1000"/>
              <a:buNone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Одним из проявлений жестокого обращения является </a:t>
            </a:r>
            <a:r>
              <a:rPr lang="ru-RU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отсутствие любви у женщины к ребенку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когда он еще находится в материнской утробе, т.е. нежелание беременности.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SzPts val="1000"/>
              <a:buNone/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Его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еще ничем себя не проявившего, уже не любят, не думают и не заботятся о нем. Будучи эмоционально отвергнутым еще до рождения, такие дети рождаются раньше срока в два раза чаще по сравнению с детьми от желаемой беременности, они часто имеют низкую массу тела, чаще болеют в первые месяцы жизни, хуже развиваются.</a:t>
            </a:r>
            <a:endParaRPr lang="ru-RU" sz="2400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1266" name="Picture 2" descr="C:\Users\ДТГ\Рабочий стол\imgpre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8640"/>
            <a:ext cx="4127847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D:\СОЦ ПЕДАГОГ  2011\МОИ презентации\Жестокое обращение с детьми\e69e36a4acc4a9a215bf5e0261e4bde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73016"/>
            <a:ext cx="4127847" cy="310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055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СОЦ ПЕДАГОГ  2011\МОИ презентации\Жестокое обращение с детьми\76931325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-5324"/>
            <a:ext cx="6053726" cy="666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77072"/>
            <a:ext cx="8640960" cy="257829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  <a:latin typeface="Verdana"/>
                <a:ea typeface="Times New Roman"/>
                <a:cs typeface="Times New Roman"/>
              </a:rPr>
              <a:t>Что представляют собой родители, которые жестоко обращаются со своими детьми? 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159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517232"/>
            <a:ext cx="8229600" cy="1008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Обычно они находятся в стрессовых условиях или переживают крушение своих жизненных </a:t>
            </a:r>
            <a:r>
              <a:rPr lang="ru-RU" sz="20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планов.</a:t>
            </a:r>
            <a:endParaRPr lang="ru-RU" sz="2000" dirty="0"/>
          </a:p>
        </p:txBody>
      </p:sp>
      <p:pic>
        <p:nvPicPr>
          <p:cNvPr id="13314" name="Picture 2" descr="C:\Users\ДТГ\Рабочий стол\d9fa2b15091bd7762526f6bcecf010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4000"/>
            <a:ext cx="468052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СОЦ ПЕДАГОГ  2011\МОИ презентации\Жестокое обращение с детьми\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884" y="404664"/>
            <a:ext cx="348814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592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653136"/>
            <a:ext cx="8229600" cy="1944216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Наиболее общие проблемы, характерные для таких родителей,— это депрессия, одиночество, супружеские раздоры, безработица, злоупотребление </a:t>
            </a:r>
            <a:r>
              <a:rPr lang="ru-RU" dirty="0" err="1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психоактивными</a:t>
            </a: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 веществами, развод, насилие в семье, сильное пьянство и беспокойства, связанные с работой.</a:t>
            </a:r>
            <a:endParaRPr lang="ru-RU" sz="2800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4338" name="Picture 2" descr="C:\Users\ДТГ\Рабочий стол\2422_12717574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4943356" cy="3646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СОЦ ПЕДАГОГ  2011\МОИ презентации\Жестокое обращение с детьми\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467" y="968017"/>
            <a:ext cx="3197465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208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301208"/>
            <a:ext cx="8229600" cy="13290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Некоторые родители осознают, что они плохо обращаются со своими детьми, но не способны себя </a:t>
            </a:r>
            <a:r>
              <a:rPr lang="ru-RU" sz="20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остановить.</a:t>
            </a:r>
            <a:endParaRPr lang="ru-RU" sz="2000" dirty="0"/>
          </a:p>
        </p:txBody>
      </p:sp>
      <p:pic>
        <p:nvPicPr>
          <p:cNvPr id="15362" name="Picture 2" descr="C:\Users\ДТГ\Рабочий стол\s4786_1268392963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5214245" cy="5214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СОЦ ПЕДАГОГ  2011\МОИ презентации\Жестокое обращение с детьми\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884" y="1310978"/>
            <a:ext cx="348814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2260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229200"/>
            <a:ext cx="8229600" cy="14401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2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Другие родители, подвергающие своих детей жестокому обращению, буквально ненавидят их или чувствуют к ним отвращение. Детские мокрые, грязные пеленки, плач, потребности невыносимы для таких родителей</a:t>
            </a: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. </a:t>
            </a:r>
            <a:endParaRPr lang="ru-RU" dirty="0"/>
          </a:p>
        </p:txBody>
      </p:sp>
      <p:pic>
        <p:nvPicPr>
          <p:cNvPr id="16387" name="Picture 3" descr="D:\СОЦ ПЕДАГОГ  2011\МОИ презентации\Жестокое обращение с детьми\rebenok-izb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758" y="476672"/>
            <a:ext cx="5565504" cy="433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СОЦ ПЕДАГОГ  2011\МОИ презентации\Жестокое обращение с детьми\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2725190" cy="2025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6331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dirty="0">
                <a:solidFill>
                  <a:srgbClr val="730000"/>
                </a:solidFill>
                <a:latin typeface="Georgia"/>
                <a:ea typeface="Times New Roman"/>
                <a:cs typeface="Times New Roman"/>
              </a:rPr>
              <a:t>Порочный круг насилия</a:t>
            </a:r>
            <a:r>
              <a:rPr lang="ru-RU" sz="3200" dirty="0">
                <a:ea typeface="Calibri"/>
                <a:cs typeface="Times New Roman"/>
              </a:rPr>
              <a:t/>
            </a:r>
            <a:br>
              <a:rPr lang="ru-RU" sz="3200" dirty="0"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17410" name="Picture 2" descr="D:\СОЦ ПЕДАГОГ  2011\МОИ презентации\Жестокое обращение с детьми\sb10066847c-0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908720"/>
            <a:ext cx="4289524" cy="5719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4929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5"/>
            <a:ext cx="8229600" cy="48245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В основе большинства случаев жестокого обращения с детьми лежит порочный круг насилия, который перетекает от одного поколения к другому. Приблизительно одна треть всех тех родителей, кто подвергался жестокому обращению в детстве, плохо обращается со своими собственными </a:t>
            </a:r>
            <a:r>
              <a:rPr lang="ru-RU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детьми.</a:t>
            </a:r>
            <a:endParaRPr lang="ru-RU" dirty="0"/>
          </a:p>
        </p:txBody>
      </p:sp>
      <p:pic>
        <p:nvPicPr>
          <p:cNvPr id="18435" name="Picture 3" descr="D:\СОЦ ПЕДАГОГ  2011\МОИ презентации\Жестокое обращение с детьми\image_9552677364018419205779084213324289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509120"/>
            <a:ext cx="2841104" cy="213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1997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43566"/>
            <a:ext cx="8229600" cy="5025854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Еще одна треть родителей обычно не проявляют жестокости к своим детям. </a:t>
            </a:r>
            <a:endParaRPr lang="ru-RU" dirty="0" smtClean="0">
              <a:solidFill>
                <a:srgbClr val="000000"/>
              </a:solidFill>
              <a:latin typeface="Verdana"/>
              <a:ea typeface="Times New Roman"/>
              <a:cs typeface="Times New Roman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Однако </a:t>
            </a: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они могут так поступать, находясь в состоянии стресса. Такие родители просто никогда не учились тому, как любить детей, общаться с ними и воспитывать их. </a:t>
            </a:r>
            <a:endParaRPr lang="ru-RU" dirty="0"/>
          </a:p>
        </p:txBody>
      </p:sp>
      <p:pic>
        <p:nvPicPr>
          <p:cNvPr id="5" name="Picture 3" descr="D:\СОЦ ПЕДАГОГ  2011\МОИ презентации\Жестокое обращение с детьми\image_9552677364018419205779084213324289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272" y="4293096"/>
            <a:ext cx="2841104" cy="213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945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СОЦ ПЕДАГОГ  2011\МОИ презентации\Жестокое обращение с детьми\1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048"/>
            <a:ext cx="9252306" cy="687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8192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24744"/>
            <a:ext cx="8229600" cy="576064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dirty="0">
                <a:solidFill>
                  <a:srgbClr val="730000"/>
                </a:solidFill>
                <a:latin typeface="Georgia"/>
                <a:ea typeface="Times New Roman"/>
                <a:cs typeface="Times New Roman"/>
              </a:rPr>
              <a:t>Предотвращение жестокости по отношению к детям</a:t>
            </a:r>
            <a:r>
              <a:rPr lang="ru-RU" sz="3200" dirty="0">
                <a:ea typeface="Calibri"/>
                <a:cs typeface="Times New Roman"/>
              </a:rPr>
              <a:t/>
            </a:r>
            <a:br>
              <a:rPr lang="ru-RU" sz="3200" dirty="0"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4" name="Picture 2" descr="C:\Users\ДТГ\Рабочий стол\21091009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72816"/>
            <a:ext cx="7022688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1055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3052936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В настоящее время создано множество общественных организаций для того, чтобы выявить тех детей, которые подвергаются избиениям, или тех, о ком не заботятся родители.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23909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085184"/>
            <a:ext cx="8219256" cy="104097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Узаконенное </a:t>
            </a: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«попечение» над </a:t>
            </a:r>
            <a:r>
              <a:rPr lang="ru-RU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детьми.</a:t>
            </a:r>
            <a:endParaRPr lang="ru-RU" dirty="0"/>
          </a:p>
        </p:txBody>
      </p:sp>
      <p:pic>
        <p:nvPicPr>
          <p:cNvPr id="20482" name="Picture 2" descr="D:\СОЦ ПЕДАГОГ  2011\МОИ презентации\Жестокое обращение с детьми\lamqwfhj gmsosfc wqw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8640"/>
            <a:ext cx="6272245" cy="470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0061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229200"/>
            <a:ext cx="8229600" cy="12241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Родители </a:t>
            </a: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могут охотно согласиться поместить его в детский дом. </a:t>
            </a:r>
            <a:endParaRPr lang="ru-RU" dirty="0"/>
          </a:p>
        </p:txBody>
      </p:sp>
      <p:pic>
        <p:nvPicPr>
          <p:cNvPr id="21506" name="Picture 2" descr="C:\Users\ДТГ\Рабочий стол\1291832114_de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2656"/>
            <a:ext cx="6527254" cy="460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22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8024" y="836712"/>
            <a:ext cx="4114800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В некоторых случаях ребенку разрешают оставаться дома с родителями, но в строгом соответствии с эффективными программами обучают родителей умению заботиться о детях и справляться со стрессовыми ситуациями. </a:t>
            </a:r>
            <a:endParaRPr lang="ru-RU" sz="2400" dirty="0"/>
          </a:p>
        </p:txBody>
      </p:sp>
      <p:pic>
        <p:nvPicPr>
          <p:cNvPr id="22530" name="Picture 2" descr="D:\СОЦ ПЕДАГОГ  2011\МОИ презентации\Жестокое обращение с детьми\b198f_clip-image001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60647"/>
            <a:ext cx="4048125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 descr="D:\СОЦ ПЕДАГОГ  2011\МОИ презентации\Жестокое обращение с детьми\Solutions-To-Child-Abu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8" y="4011100"/>
            <a:ext cx="4048125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8084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ПРАКТИЧЕСКОЕ ЗАНЯТИЕ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— Выйти из комнаты и позвонить приятелю.</a:t>
            </a:r>
            <a:endParaRPr lang="ru-RU" sz="28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— Включить какую-нибудь успокаивающую музыку.</a:t>
            </a:r>
            <a:endParaRPr lang="ru-RU" sz="28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— Сделать 10 глубоких вздохов и успокоиться; затем сделать еще 10 вздохов.</a:t>
            </a:r>
            <a:endParaRPr lang="ru-RU" sz="28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— Пойти в другую комнату и выполнить какие-нибудь упражнения.</a:t>
            </a:r>
            <a:endParaRPr lang="ru-RU" sz="28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— Принять душ.</a:t>
            </a:r>
            <a:endParaRPr lang="ru-RU" sz="28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— Сесть, закрыть глаза и живо представить себе, что находитесь в каком-нибудь приятном месте.</a:t>
            </a:r>
            <a:endParaRPr lang="ru-RU" sz="28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— Если ни одна из предложенных стратегий не помогает, обращайтесь за психологической помощью.</a:t>
            </a:r>
            <a:endParaRPr lang="ru-RU" sz="2800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60379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dirty="0">
                <a:solidFill>
                  <a:srgbClr val="730000"/>
                </a:solidFill>
                <a:latin typeface="Georgia"/>
                <a:ea typeface="Times New Roman"/>
                <a:cs typeface="Times New Roman"/>
              </a:rPr>
              <a:t>Опасная позиция</a:t>
            </a:r>
            <a:r>
              <a:rPr lang="ru-RU" sz="3200" dirty="0">
                <a:ea typeface="Calibri"/>
                <a:cs typeface="Times New Roman"/>
              </a:rPr>
              <a:t/>
            </a:r>
            <a:br>
              <a:rPr lang="ru-RU" sz="3200" dirty="0"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23554" name="Picture 2" descr="C:\Users\ДТГ\Рабочий стол\2986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3" y="1529408"/>
            <a:ext cx="5024101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5" name="Picture 3" descr="D:\СОЦ ПЕДАГОГ  2011\МОИ презентации\Жестокое обращение с детьми\sm_users_img-312705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4" r="30103"/>
          <a:stretch/>
        </p:blipFill>
        <p:spPr bwMode="auto">
          <a:xfrm>
            <a:off x="5292080" y="1196752"/>
            <a:ext cx="3491345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D:\СОЦ ПЕДАГОГ  2011\МОИ презентации\Жестокое обращение с детьми\image4520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521" y="4149080"/>
            <a:ext cx="378042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56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20688"/>
            <a:ext cx="4258816" cy="5832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Несмотря на освещение данной проблемы в газетах и на телевидении, многие родители считают своим «правом» шлепать или бить собственных детей. Исследования среди родителей обнаружили, что телесные наказания широко применяются на практике. </a:t>
            </a:r>
            <a:endParaRPr lang="ru-RU" sz="2400" dirty="0"/>
          </a:p>
        </p:txBody>
      </p:sp>
      <p:pic>
        <p:nvPicPr>
          <p:cNvPr id="24578" name="Picture 2" descr="D:\СОЦ ПЕДАГОГ  2011\МОИ презентации\Жестокое обращение с детьми\big_36483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127" y="404664"/>
            <a:ext cx="4011315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9" name="Picture 3" descr="D:\СОЦ ПЕДАГОГ  2011\МОИ презентации\Жестокое обращение с детьми\10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868" y="3645024"/>
            <a:ext cx="3997573" cy="299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D:\СОЦ ПЕДАГОГ  2011\МОИ презентации\Жестокое обращение с детьми\2000254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20" y="493811"/>
            <a:ext cx="4457700" cy="585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34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7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Применение </a:t>
            </a:r>
            <a:r>
              <a:rPr lang="ru-RU" sz="28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силы приемлемо до тех пор, пока оно не </a:t>
            </a:r>
            <a:r>
              <a:rPr lang="ru-RU" sz="2800" dirty="0">
                <a:solidFill>
                  <a:srgbClr val="FF0000"/>
                </a:solidFill>
                <a:latin typeface="Verdana"/>
                <a:ea typeface="Times New Roman"/>
                <a:cs typeface="Times New Roman"/>
              </a:rPr>
              <a:t>травмирует</a:t>
            </a:r>
            <a:r>
              <a:rPr lang="ru-RU" sz="28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 ребенка; если ребенок травмирован, значит, это уже </a:t>
            </a:r>
            <a:r>
              <a:rPr lang="ru-RU" sz="2800" dirty="0">
                <a:solidFill>
                  <a:srgbClr val="FF0000"/>
                </a:solidFill>
                <a:latin typeface="Verdana"/>
                <a:ea typeface="Times New Roman"/>
                <a:cs typeface="Times New Roman"/>
              </a:rPr>
              <a:t>жестокое </a:t>
            </a:r>
            <a:r>
              <a:rPr lang="ru-RU" sz="2800" dirty="0" smtClean="0">
                <a:solidFill>
                  <a:srgbClr val="FF0000"/>
                </a:solidFill>
                <a:latin typeface="Verdana"/>
                <a:ea typeface="Times New Roman"/>
                <a:cs typeface="Times New Roman"/>
              </a:rPr>
              <a:t>обращение</a:t>
            </a:r>
            <a:r>
              <a:rPr lang="ru-RU" sz="28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. </a:t>
            </a:r>
            <a:endParaRPr lang="ru-RU" sz="2800" dirty="0"/>
          </a:p>
        </p:txBody>
      </p:sp>
      <p:pic>
        <p:nvPicPr>
          <p:cNvPr id="25602" name="Picture 2" descr="D:\СОЦ ПЕДАГОГ  2011\МОИ презентации\Жестокое обращение с детьми\132235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636912"/>
            <a:ext cx="3835896" cy="4040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68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7128792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Столкнувшись лицом к лицу с данной проблемой, мы должны сознавать, что грань между допустимым наказанием и жестоким обращением легко стирается. </a:t>
            </a:r>
            <a:endParaRPr lang="ru-RU" dirty="0" smtClean="0">
              <a:solidFill>
                <a:srgbClr val="000000"/>
              </a:solidFill>
              <a:latin typeface="Verdana"/>
              <a:ea typeface="Times New Roman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К </a:t>
            </a: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счастью, общественное мнение относительно того, можно ли применять телесные наказания детей, начало меняться</a:t>
            </a:r>
            <a:r>
              <a:rPr lang="ru-RU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.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 </a:t>
            </a: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Однако преследование детей будет продолжаться до тех пор, пока мы как общество допускаем это.</a:t>
            </a:r>
            <a:endParaRPr lang="ru-RU" sz="2800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6626" name="Picture 2" descr="D:\СОЦ ПЕДАГОГ  2011\МОИ презентации\Жестокое обращение с детьми\3997_12822939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068960"/>
            <a:ext cx="269875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13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274638"/>
            <a:ext cx="4330824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4248472" cy="6336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Как бы нам ни хотелось думать иначе, жестокое обращение с детьми является широко распространенным явлением. </a:t>
            </a:r>
            <a:r>
              <a:rPr lang="ru-RU" sz="24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                                       </a:t>
            </a:r>
          </a:p>
          <a:p>
            <a:pPr marL="0" indent="0">
              <a:buNone/>
            </a:pPr>
            <a:endParaRPr lang="ru-RU" sz="2400" dirty="0">
              <a:solidFill>
                <a:srgbClr val="000000"/>
              </a:solidFill>
              <a:latin typeface="Verdana"/>
              <a:ea typeface="Times New Roman"/>
              <a:cs typeface="Times New Roman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От </a:t>
            </a:r>
            <a:r>
              <a:rPr lang="ru-RU" sz="24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3,5 до 14% всех детей подвергаются жестокому обращению со стороны своих родителей с применением физической </a:t>
            </a:r>
            <a:r>
              <a:rPr lang="ru-RU" sz="24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силы.</a:t>
            </a:r>
            <a:endParaRPr lang="ru-RU" sz="2400" dirty="0"/>
          </a:p>
        </p:txBody>
      </p:sp>
      <p:pic>
        <p:nvPicPr>
          <p:cNvPr id="3074" name="Picture 2" descr="D:\СОЦ ПЕДАГОГ  2011\МОИ презентации\Жестокое обращение с детьми\91709bde5b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784" y="260648"/>
            <a:ext cx="4173854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8644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D:\СОЦ ПЕДАГОГ  2011\МОИ презентации\Жестокое обращение с детьми\405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-68199"/>
            <a:ext cx="8257728" cy="690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46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Используемые материалы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 smtClean="0">
                <a:solidFill>
                  <a:srgbClr val="333333"/>
                </a:solidFill>
                <a:latin typeface="Verdana"/>
                <a:ea typeface="Times New Roman"/>
                <a:cs typeface="Times New Roman"/>
              </a:rPr>
              <a:t>-  </a:t>
            </a:r>
            <a:r>
              <a:rPr lang="ru-RU" i="1" dirty="0">
                <a:solidFill>
                  <a:srgbClr val="333333"/>
                </a:solidFill>
                <a:latin typeface="Verdana"/>
                <a:ea typeface="Times New Roman"/>
                <a:cs typeface="Times New Roman"/>
              </a:rPr>
              <a:t>www.psychol-ok.ru обязательна.</a:t>
            </a:r>
            <a:br>
              <a:rPr lang="ru-RU" i="1" dirty="0">
                <a:solidFill>
                  <a:srgbClr val="333333"/>
                </a:solidFill>
                <a:latin typeface="Verdana"/>
                <a:ea typeface="Times New Roman"/>
                <a:cs typeface="Times New Roman"/>
              </a:rPr>
            </a:br>
            <a:r>
              <a:rPr lang="ru-RU" i="1" dirty="0">
                <a:solidFill>
                  <a:srgbClr val="333333"/>
                </a:solidFill>
                <a:latin typeface="Verdana"/>
                <a:ea typeface="Times New Roman"/>
                <a:cs typeface="Times New Roman"/>
              </a:rPr>
              <a:t>-</a:t>
            </a:r>
            <a:r>
              <a:rPr lang="ru-RU" i="1" dirty="0" smtClean="0">
                <a:solidFill>
                  <a:srgbClr val="333333"/>
                </a:solidFill>
                <a:latin typeface="Verdana"/>
                <a:ea typeface="Times New Roman"/>
                <a:cs typeface="Times New Roman"/>
              </a:rPr>
              <a:t> </a:t>
            </a:r>
            <a:r>
              <a:rPr lang="ru-RU" i="1" dirty="0">
                <a:solidFill>
                  <a:srgbClr val="333333"/>
                </a:solidFill>
                <a:latin typeface="Verdana"/>
                <a:ea typeface="Times New Roman"/>
                <a:cs typeface="Times New Roman"/>
              </a:rPr>
              <a:t>по материалам книги Кун Д. «Основы психологии: все тайны поведения человека». СПб.: </a:t>
            </a:r>
            <a:r>
              <a:rPr lang="ru-RU" i="1" dirty="0" err="1">
                <a:solidFill>
                  <a:srgbClr val="333333"/>
                </a:solidFill>
                <a:latin typeface="Verdana"/>
                <a:ea typeface="Times New Roman"/>
                <a:cs typeface="Times New Roman"/>
              </a:rPr>
              <a:t>Прайм-Еврознак</a:t>
            </a:r>
            <a:r>
              <a:rPr lang="ru-RU" i="1" dirty="0">
                <a:solidFill>
                  <a:srgbClr val="333333"/>
                </a:solidFill>
                <a:latin typeface="Verdana"/>
                <a:ea typeface="Times New Roman"/>
                <a:cs typeface="Times New Roman"/>
              </a:rPr>
              <a:t>, 2002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837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4114800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Даже если верна лишь первая цифра, это означает, что только в США и Канаде 2 миллиона детей ежегодно избиваются своими родителями. </a:t>
            </a:r>
            <a:endParaRPr lang="ru-RU" sz="2400" dirty="0" smtClean="0">
              <a:solidFill>
                <a:srgbClr val="000000"/>
              </a:solidFill>
              <a:latin typeface="Verdana"/>
              <a:ea typeface="Times New Roman"/>
              <a:cs typeface="Times New Roman"/>
            </a:endParaRPr>
          </a:p>
          <a:p>
            <a:pPr marL="0" indent="0">
              <a:buNone/>
            </a:pPr>
            <a:endParaRPr lang="ru-RU" sz="2400" dirty="0">
              <a:solidFill>
                <a:srgbClr val="000000"/>
              </a:solidFill>
              <a:latin typeface="Verdana"/>
              <a:ea typeface="Times New Roman"/>
              <a:cs typeface="Times New Roman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Приблизительно </a:t>
            </a:r>
            <a:r>
              <a:rPr lang="ru-RU" sz="24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в одной трети всех случаев физического насилия ребенок получает увечья. </a:t>
            </a:r>
            <a:endParaRPr lang="ru-RU" sz="2400" dirty="0"/>
          </a:p>
        </p:txBody>
      </p:sp>
      <p:pic>
        <p:nvPicPr>
          <p:cNvPr id="4098" name="Picture 2" descr="D:\СОЦ ПЕДАГОГ  2011\МОИ презентации\Жестокое обращение с детьми\jestokoe_obraschen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0648"/>
            <a:ext cx="3828405" cy="638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875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31000"/>
            <a:ext cx="8229600" cy="123836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Каждый год тысячи детей погибают от рук своих родителей.</a:t>
            </a:r>
            <a:endParaRPr lang="ru-RU" sz="2800" dirty="0">
              <a:ea typeface="Calibri"/>
              <a:cs typeface="Times New Roman"/>
            </a:endParaRP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6146" name="Picture 2" descr="D:\СОЦ ПЕДАГОГ  2011\МОИ презентации\Жестокое обращение с детьми\160.18702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99"/>
          <a:stretch/>
        </p:blipFill>
        <p:spPr bwMode="auto">
          <a:xfrm>
            <a:off x="1907704" y="104591"/>
            <a:ext cx="5243264" cy="5314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80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СОЦ ПЕДАГОГ  2011\МОИ презентации\Жестокое обращение с детьми\jestobrashaen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-28988"/>
            <a:ext cx="52608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65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4186808" cy="6336704"/>
          </a:xfrm>
        </p:spPr>
        <p:txBody>
          <a:bodyPr>
            <a:normAutofit fontScale="70000" lnSpcReduction="20000"/>
          </a:bodyPr>
          <a:lstStyle/>
          <a:p>
            <a:pPr marL="0" lvl="0" indent="0">
              <a:lnSpc>
                <a:spcPct val="115000"/>
              </a:lnSpc>
              <a:spcAft>
                <a:spcPts val="1000"/>
              </a:spcAft>
              <a:buSzPts val="1000"/>
              <a:buNone/>
              <a:tabLst>
                <a:tab pos="457200" algn="l"/>
              </a:tabLst>
            </a:pPr>
            <a:r>
              <a:rPr lang="ru-RU" b="1" u="sng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Физическое насилие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нанесение ребенку родителями или лицами, их заменяющими, воспитателями физических травм, различных телесных повреждений, которые причиняют ущерб здоровью ребенка, нарушает его развитие или лишают жизни. Физическое насилие включает также вовлечение ребенка в употребление наркотиков, алкоголя, дачу ему отравляющих веществ или медицинских препаратов, а также попытки удушения или утопления.</a:t>
            </a:r>
            <a:endParaRPr lang="ru-RU" sz="2400" dirty="0">
              <a:solidFill>
                <a:srgbClr val="000000"/>
              </a:solidFill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7170" name="Picture 2" descr="D:\СОЦ ПЕДАГОГ  2011\МОИ презентации\Жестокое обращение с детьми\ortv_ru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589" y="332656"/>
            <a:ext cx="4213847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21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4186808" cy="633670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u="sng" dirty="0">
                <a:solidFill>
                  <a:srgbClr val="FF0000"/>
                </a:solidFill>
                <a:latin typeface="Times New Roman"/>
                <a:ea typeface="Times New Roman"/>
              </a:rPr>
              <a:t>Психическая (эмоциональное) насилие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- постоянные или периодические словесные оскорбления ребенка, угроза со стороны родителя, опекунов, учителей, унижение его человеческого достоинства, обвинение в том, в чем он не виноват, демонстрация нелюбви, неприязни к ребенку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К этому виду насилия относится также постоянная ложь, обман ребенка (в результате чего он теряет доверие к взрослым), а также предъявляемые к ребенку требования, не соответствующие его возрастным возможностям.</a:t>
            </a:r>
            <a:endParaRPr lang="ru-RU" dirty="0"/>
          </a:p>
        </p:txBody>
      </p:sp>
      <p:pic>
        <p:nvPicPr>
          <p:cNvPr id="8194" name="Picture 2" descr="D:\СОЦ ПЕДАГОГ  2011\МОИ презентации\Жестокое обращение с детьми\667-22-4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31273"/>
            <a:ext cx="4478822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30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6016" y="332656"/>
            <a:ext cx="4042792" cy="4680520"/>
          </a:xfrm>
        </p:spPr>
        <p:txBody>
          <a:bodyPr>
            <a:normAutofit fontScale="77500" lnSpcReduction="20000"/>
          </a:bodyPr>
          <a:lstStyle/>
          <a:p>
            <a:pPr marL="0" lvl="0" indent="0">
              <a:lnSpc>
                <a:spcPct val="115000"/>
              </a:lnSpc>
              <a:spcAft>
                <a:spcPts val="1000"/>
              </a:spcAft>
              <a:buSzPts val="1000"/>
              <a:buNone/>
              <a:tabLst>
                <a:tab pos="457200" algn="l"/>
              </a:tabLst>
            </a:pPr>
            <a:r>
              <a:rPr lang="ru-RU" b="1" u="sng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Сексуальное насилие или совращение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использование ребенка взрослым или другим ребенком для удовлетворения сексуальной потребности или получения выгоды. К сексуальному развращению относится также вовлечение ребенка в проституцию,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порнобизнес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2400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9218" name="Picture 2" descr="D:\СОЦ ПЕДАГОГ  2011\МОИ презентации\Жестокое обращение с детьми\10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0" r="24295"/>
          <a:stretch/>
        </p:blipFill>
        <p:spPr bwMode="auto">
          <a:xfrm>
            <a:off x="323528" y="260648"/>
            <a:ext cx="4205759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21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904</Words>
  <Application>Microsoft Office PowerPoint</Application>
  <PresentationFormat>Экран (4:3)</PresentationFormat>
  <Paragraphs>49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ЖЕСТОКОЕ ОБРАЩЕНИЕ   СДЕТЬМИ – ПОРОЧНЫЙ КРУГ НАСИЛИЯ.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Что представляют собой родители, которые жестоко обращаются со своими детьми? </vt:lpstr>
      <vt:lpstr>Презентация PowerPoint</vt:lpstr>
      <vt:lpstr>Презентация PowerPoint</vt:lpstr>
      <vt:lpstr>Презентация PowerPoint</vt:lpstr>
      <vt:lpstr>Презентация PowerPoint</vt:lpstr>
      <vt:lpstr>Порочный круг насилия </vt:lpstr>
      <vt:lpstr>Презентация PowerPoint</vt:lpstr>
      <vt:lpstr>Презентация PowerPoint</vt:lpstr>
      <vt:lpstr>Предотвращение жестокости по отношению к детям </vt:lpstr>
      <vt:lpstr>Презентация PowerPoint</vt:lpstr>
      <vt:lpstr>Презентация PowerPoint</vt:lpstr>
      <vt:lpstr>Презентация PowerPoint</vt:lpstr>
      <vt:lpstr>Презентация PowerPoint</vt:lpstr>
      <vt:lpstr>ПРАКТИЧЕСКОЕ ЗАНЯТИЕ</vt:lpstr>
      <vt:lpstr>Опасная позиция </vt:lpstr>
      <vt:lpstr>Презентация PowerPoint</vt:lpstr>
      <vt:lpstr>Применение силы приемлемо до тех пор, пока оно не травмирует ребенка; если ребенок травмирован, значит, это уже жестокое обращение. </vt:lpstr>
      <vt:lpstr>Презентация PowerPoint</vt:lpstr>
      <vt:lpstr>Презентация PowerPoint</vt:lpstr>
      <vt:lpstr>Используемые материалы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ЖЕСТОКОЕ ОБРАЩЕНИЕ С ДЕТЬМИ  КАК ПРОБЛЕМА СОВРЕМЕННОГО ОБЩЕСТВА</dc:title>
  <dc:creator>ДТГ</dc:creator>
  <cp:lastModifiedBy>ВЛАДЕЛЕЦ</cp:lastModifiedBy>
  <cp:revision>13</cp:revision>
  <dcterms:created xsi:type="dcterms:W3CDTF">2011-12-01T18:02:47Z</dcterms:created>
  <dcterms:modified xsi:type="dcterms:W3CDTF">2016-07-12T12:30:49Z</dcterms:modified>
</cp:coreProperties>
</file>