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14" y="-7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E0DFF89-6A85-4688-8E41-733FE31905DB}" type="datetimeFigureOut">
              <a:rPr lang="ru-RU" smtClean="0"/>
              <a:t>13.09.2017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EA709EC0-3835-41BB-A23A-19CE82E236A7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2611760"/>
          </a:xfrm>
        </p:spPr>
        <p:txBody>
          <a:bodyPr>
            <a:noAutofit/>
          </a:bodyPr>
          <a:lstStyle/>
          <a:p>
            <a:pPr algn="ctr"/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Мастер – класс </a:t>
            </a:r>
            <a:b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«</a:t>
            </a:r>
            <a:r>
              <a:rPr lang="ru-RU" sz="4000" b="1" cap="none" dirty="0" err="1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Манкотерапия</a:t>
            </a: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 </a:t>
            </a:r>
            <a:b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4000" b="1" cap="none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работе с детьми </a:t>
            </a:r>
            <a: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младшего дошкольного возраста</a:t>
            </a:r>
            <a:br>
              <a:rPr lang="ru-RU" sz="4000" b="1" cap="none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000" b="1" cap="none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5896" y="2708920"/>
            <a:ext cx="2008130" cy="2722562"/>
          </a:xfrm>
        </p:spPr>
      </p:pic>
      <p:sp>
        <p:nvSpPr>
          <p:cNvPr id="6" name="TextBox 5"/>
          <p:cNvSpPr txBox="1"/>
          <p:nvPr/>
        </p:nvSpPr>
        <p:spPr>
          <a:xfrm>
            <a:off x="611560" y="5517232"/>
            <a:ext cx="828092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Подготовила: воспитатель МБДОУ д/с-к/в №7 </a:t>
            </a:r>
            <a:r>
              <a:rPr lang="ru-RU" sz="3200" b="1" dirty="0" err="1" smtClean="0"/>
              <a:t>Белоногая</a:t>
            </a:r>
            <a:r>
              <a:rPr lang="ru-RU" sz="3200" b="1" dirty="0" smtClean="0"/>
              <a:t> Юлия Аркадьевна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6899515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1800" dirty="0">
                <a:solidFill>
                  <a:srgbClr val="0070C0"/>
                </a:solidFill>
                <a:effectLst/>
              </a:rPr>
              <a:t>Идея использования манной крупы в арт-терапевтической работе появилась на основе </a:t>
            </a:r>
            <a:r>
              <a:rPr lang="ru-RU" sz="1800" dirty="0" err="1">
                <a:solidFill>
                  <a:srgbClr val="0070C0"/>
                </a:solidFill>
                <a:effectLst/>
              </a:rPr>
              <a:t>юнгианской</a:t>
            </a:r>
            <a:r>
              <a:rPr lang="ru-RU" sz="1800" dirty="0">
                <a:solidFill>
                  <a:srgbClr val="0070C0"/>
                </a:solidFill>
                <a:effectLst/>
              </a:rPr>
              <a:t> песочной психотерапии. Большой терапевтический ресурс этой техники объясняется свойствами манки, которые во многом совпадают со свойствами песка</a:t>
            </a:r>
            <a:endParaRPr lang="ru-RU" sz="1800" dirty="0">
              <a:solidFill>
                <a:srgbClr val="0070C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5115198"/>
          </a:xfrm>
        </p:spPr>
        <p:txBody>
          <a:bodyPr>
            <a:normAutofit fontScale="92500" lnSpcReduction="20000"/>
          </a:bodyPr>
          <a:lstStyle/>
          <a:p>
            <a:r>
              <a:rPr lang="ru-RU" sz="2400" b="1" i="1" dirty="0"/>
              <a:t>В чем польза </a:t>
            </a:r>
            <a:r>
              <a:rPr lang="ru-RU" sz="2400" b="1" i="1" dirty="0" smtClean="0"/>
              <a:t>игр с манкой:</a:t>
            </a:r>
          </a:p>
          <a:p>
            <a:r>
              <a:rPr lang="ru-RU" sz="2400" dirty="0"/>
              <a:t>• Манка – это экологически чистая, безопасная и доступная крупа.</a:t>
            </a:r>
          </a:p>
          <a:p>
            <a:r>
              <a:rPr lang="ru-RU" sz="2400" dirty="0"/>
              <a:t>• Игры с манкой развивают мелкую моторику: ее можно брать в ручки, пересыпать из ладошки в ладошку, водить рукой и пальчиком, рассыпать на подносе и на лист бумаги.</a:t>
            </a:r>
          </a:p>
          <a:p>
            <a:r>
              <a:rPr lang="ru-RU" sz="2400" dirty="0"/>
              <a:t>• Игры с манкой развивают речевое дыхание: с помощью трубочки можно искать картинку</a:t>
            </a:r>
            <a:r>
              <a:rPr lang="ru-RU" sz="2400" dirty="0" smtClean="0"/>
              <a:t>, спрятанную </a:t>
            </a:r>
            <a:r>
              <a:rPr lang="ru-RU" sz="2400" dirty="0"/>
              <a:t>под слоем крупы или выдувать узор. </a:t>
            </a:r>
          </a:p>
          <a:p>
            <a:r>
              <a:rPr lang="ru-RU" sz="2400" dirty="0"/>
              <a:t>• Играть и рисовать манкой можно круглый год, по сравнению с играми в песок, которые носят сезонный характер.</a:t>
            </a:r>
          </a:p>
          <a:p>
            <a:r>
              <a:rPr lang="ru-RU" sz="2400" dirty="0"/>
              <a:t>• </a:t>
            </a:r>
            <a:r>
              <a:rPr lang="ru-RU" sz="2400" dirty="0" smtClean="0"/>
              <a:t>Игры с </a:t>
            </a:r>
            <a:r>
              <a:rPr lang="ru-RU" sz="2400" dirty="0"/>
              <a:t>манкой </a:t>
            </a:r>
            <a:r>
              <a:rPr lang="ru-RU" sz="2400" dirty="0" smtClean="0"/>
              <a:t>снимают </a:t>
            </a:r>
            <a:r>
              <a:rPr lang="ru-RU" sz="2400" dirty="0"/>
              <a:t>стресс, так как во время этого процесса у ребят снимается напряжение, зажатость, они становятся более раскованными и расслабленными. Даже застенчивые дети раскрепощаются и проявляют себя в творчестве, особенно это важно в период адаптации ребенка в детском саду.</a:t>
            </a: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129643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188640"/>
            <a:ext cx="8686800" cy="1440160"/>
          </a:xfrm>
        </p:spPr>
        <p:txBody>
          <a:bodyPr>
            <a:noAutofit/>
          </a:bodyPr>
          <a:lstStyle/>
          <a:p>
            <a:pPr algn="ctr"/>
            <a:r>
              <a:rPr lang="ru-RU" sz="2000" dirty="0">
                <a:solidFill>
                  <a:srgbClr val="002060"/>
                </a:solidFill>
                <a:effectLst/>
              </a:rPr>
              <a:t>Хотелось бы представить вашему вниманию </a:t>
            </a:r>
            <a:r>
              <a:rPr lang="ru-RU" sz="2000" dirty="0" smtClean="0">
                <a:solidFill>
                  <a:srgbClr val="002060"/>
                </a:solidFill>
                <a:effectLst/>
              </a:rPr>
              <a:t>несколько игр с  манной крупой - </a:t>
            </a:r>
            <a:r>
              <a:rPr lang="ru-RU" sz="2000" dirty="0">
                <a:solidFill>
                  <a:srgbClr val="002060"/>
                </a:solidFill>
                <a:effectLst/>
              </a:rPr>
              <a:t>а их достаточно, чтобы заинтересовать ребенка, выполнить несколько несложных упражнений, направленных на развитие тактильных ощущений.</a:t>
            </a:r>
            <a:endParaRPr lang="ru-RU" sz="2000" dirty="0">
              <a:solidFill>
                <a:srgbClr val="00206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04800" y="1484784"/>
            <a:ext cx="8686800" cy="4595341"/>
          </a:xfrm>
        </p:spPr>
        <p:txBody>
          <a:bodyPr/>
          <a:lstStyle/>
          <a:p>
            <a:r>
              <a:rPr lang="ru-RU" b="1" u="sng" dirty="0">
                <a:solidFill>
                  <a:srgbClr val="FF0000"/>
                </a:solidFill>
              </a:rPr>
              <a:t>Игра «Найди игрушку</a:t>
            </a:r>
            <a:r>
              <a:rPr lang="ru-RU" b="1" u="sng" dirty="0" smtClean="0">
                <a:solidFill>
                  <a:srgbClr val="FF0000"/>
                </a:solidFill>
              </a:rPr>
              <a:t>»</a:t>
            </a:r>
          </a:p>
          <a:p>
            <a:r>
              <a:rPr lang="ru-RU" sz="2000" b="1" u="sng" dirty="0"/>
              <a:t>Детки </a:t>
            </a:r>
            <a:r>
              <a:rPr lang="ru-RU" sz="2000" b="1" u="sng" dirty="0" smtClean="0"/>
              <a:t> просто </a:t>
            </a:r>
            <a:r>
              <a:rPr lang="ru-RU" sz="2000" b="1" u="sng" dirty="0"/>
              <a:t>ищут игрушку и достают ее из </a:t>
            </a:r>
            <a:r>
              <a:rPr lang="ru-RU" sz="2000" b="1" u="sng" dirty="0" smtClean="0"/>
              <a:t>манки.</a:t>
            </a:r>
            <a:endParaRPr lang="ru-RU" sz="20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420888"/>
            <a:ext cx="4487845" cy="384008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1982" y="2420888"/>
            <a:ext cx="4005592" cy="3840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7319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04664"/>
            <a:ext cx="8686800" cy="1440160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effectLst/>
              </a:rPr>
              <a:t>Игра «Кулачек</a:t>
            </a:r>
            <a:r>
              <a:rPr lang="ru-RU" sz="2400" b="1" dirty="0">
                <a:solidFill>
                  <a:srgbClr val="FF0000"/>
                </a:solidFill>
                <a:effectLst/>
              </a:rPr>
              <a:t>»</a:t>
            </a:r>
            <a:r>
              <a:rPr lang="ru-RU" sz="2400" dirty="0">
                <a:solidFill>
                  <a:srgbClr val="FF0000"/>
                </a:solidFill>
                <a:effectLst/>
              </a:rPr>
              <a:t/>
            </a:r>
            <a:br>
              <a:rPr lang="ru-RU" sz="2400" dirty="0">
                <a:solidFill>
                  <a:srgbClr val="FF0000"/>
                </a:solidFill>
                <a:effectLst/>
              </a:rPr>
            </a:br>
            <a:r>
              <a:rPr lang="ru-RU" sz="2400" dirty="0">
                <a:solidFill>
                  <a:schemeClr val="tx1"/>
                </a:solidFill>
                <a:effectLst/>
              </a:rPr>
              <a:t>Набираем манку в кулачок и рисуем спиральку, полоску</a:t>
            </a:r>
            <a:r>
              <a:rPr lang="ru-RU" sz="2400" dirty="0" smtClean="0">
                <a:solidFill>
                  <a:schemeClr val="tx1"/>
                </a:solidFill>
                <a:effectLst/>
              </a:rPr>
              <a:t>, круг и т.д.</a:t>
            </a:r>
            <a:r>
              <a:rPr lang="ru-RU" sz="2400" dirty="0">
                <a:solidFill>
                  <a:schemeClr val="tx1"/>
                </a:solidFill>
                <a:effectLst/>
              </a:rPr>
              <a:t/>
            </a:r>
            <a:br>
              <a:rPr lang="ru-RU" sz="2400" dirty="0">
                <a:solidFill>
                  <a:schemeClr val="tx1"/>
                </a:solidFill>
                <a:effectLst/>
              </a:rPr>
            </a:br>
            <a:endParaRPr lang="ru-RU" sz="2400" dirty="0">
              <a:solidFill>
                <a:schemeClr val="tx1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916832"/>
            <a:ext cx="4840784" cy="331236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9746" y="1916832"/>
            <a:ext cx="3853887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4126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1080120"/>
          </a:xfrm>
        </p:spPr>
        <p:txBody>
          <a:bodyPr>
            <a:normAutofit/>
          </a:bodyPr>
          <a:lstStyle/>
          <a:p>
            <a:r>
              <a:rPr lang="ru-RU" sz="2200" b="1" dirty="0" smtClean="0">
                <a:solidFill>
                  <a:srgbClr val="FF0000"/>
                </a:solidFill>
                <a:effectLst/>
              </a:rPr>
              <a:t>Игра «Следы </a:t>
            </a:r>
            <a:r>
              <a:rPr lang="ru-RU" sz="2200" b="1" dirty="0">
                <a:solidFill>
                  <a:srgbClr val="FF0000"/>
                </a:solidFill>
                <a:effectLst/>
              </a:rPr>
              <a:t>и </a:t>
            </a:r>
            <a:r>
              <a:rPr lang="ru-RU" sz="2200" b="1" dirty="0" smtClean="0">
                <a:solidFill>
                  <a:srgbClr val="FF0000"/>
                </a:solidFill>
                <a:effectLst/>
              </a:rPr>
              <a:t>отпечатки»</a:t>
            </a:r>
            <a:r>
              <a:rPr lang="ru-RU" sz="2200" dirty="0">
                <a:solidFill>
                  <a:srgbClr val="FF0000"/>
                </a:solidFill>
                <a:effectLst/>
              </a:rPr>
              <a:t/>
            </a:r>
            <a:br>
              <a:rPr lang="ru-RU" sz="2200" dirty="0">
                <a:solidFill>
                  <a:srgbClr val="FF0000"/>
                </a:solidFill>
                <a:effectLst/>
              </a:rPr>
            </a:br>
            <a:r>
              <a:rPr lang="ru-RU" sz="2000" dirty="0">
                <a:effectLst/>
              </a:rPr>
              <a:t>Насыпаем </a:t>
            </a:r>
            <a:r>
              <a:rPr lang="ru-RU" sz="2000" dirty="0">
                <a:effectLst/>
              </a:rPr>
              <a:t>на поднос манку тонким слоем и оставляют следы, отпечатки от рук, пальчиков, различных предметов.</a:t>
            </a: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340768"/>
            <a:ext cx="3436628" cy="229108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1340768"/>
            <a:ext cx="3815916" cy="230425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3645606"/>
            <a:ext cx="2613124" cy="308856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5327" y="3691411"/>
            <a:ext cx="3217214" cy="2996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3439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1459632"/>
          </a:xfrm>
        </p:spPr>
        <p:txBody>
          <a:bodyPr>
            <a:noAutofit/>
          </a:bodyPr>
          <a:lstStyle/>
          <a:p>
            <a:r>
              <a:rPr lang="ru-RU" sz="2000" b="1" dirty="0">
                <a:effectLst/>
              </a:rPr>
              <a:t>Еще одна из занимательных игр, которые очень любят мои детки называется </a:t>
            </a:r>
            <a:r>
              <a:rPr lang="ru-RU" sz="2000" b="1" dirty="0">
                <a:solidFill>
                  <a:srgbClr val="FF0000"/>
                </a:solidFill>
                <a:effectLst/>
              </a:rPr>
              <a:t>«Делаем дырочки»</a:t>
            </a:r>
            <a:r>
              <a:rPr lang="ru-RU" sz="2000" b="1" dirty="0">
                <a:effectLst/>
              </a:rPr>
              <a:t>.  </a:t>
            </a:r>
            <a:r>
              <a:rPr lang="ru-RU" sz="2000" b="1" dirty="0" smtClean="0">
                <a:effectLst/>
              </a:rPr>
              <a:t/>
            </a:r>
            <a:br>
              <a:rPr lang="ru-RU" sz="2000" b="1" dirty="0" smtClean="0">
                <a:effectLst/>
              </a:rPr>
            </a:br>
            <a:r>
              <a:rPr lang="ru-RU" sz="2000" b="1" dirty="0" smtClean="0">
                <a:effectLst/>
              </a:rPr>
              <a:t>Насыпаем </a:t>
            </a:r>
            <a:r>
              <a:rPr lang="ru-RU" sz="2000" b="1" dirty="0">
                <a:effectLst/>
              </a:rPr>
              <a:t>на поднос манку тонким слоем, берем </a:t>
            </a:r>
            <a:r>
              <a:rPr lang="ru-RU" sz="2000" b="1" dirty="0" err="1">
                <a:effectLst/>
              </a:rPr>
              <a:t>коктельную</a:t>
            </a:r>
            <a:r>
              <a:rPr lang="ru-RU" sz="2000" b="1" dirty="0">
                <a:effectLst/>
              </a:rPr>
              <a:t> трубочку делаем дырочки в манке, дуя в трубочку. Я обычно прячу в манку картинки. Это игра развивает и укрепляет физиологическое дыхание у детей.</a:t>
            </a:r>
            <a:endParaRPr lang="ru-RU" sz="20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348880"/>
            <a:ext cx="4063772" cy="3600128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2204864"/>
            <a:ext cx="3541496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94923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6212160"/>
          </a:xfrm>
        </p:spPr>
        <p:txBody>
          <a:bodyPr>
            <a:normAutofit/>
          </a:bodyPr>
          <a:lstStyle/>
          <a:p>
            <a:pPr algn="ctr"/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sz="1800" b="1" dirty="0">
                <a:solidFill>
                  <a:srgbClr val="0070C0"/>
                </a:solidFill>
                <a:effectLst/>
              </a:rPr>
              <a:t>Уважаемые коллеги</a:t>
            </a:r>
            <a:r>
              <a:rPr lang="ru-RU" sz="1800" b="1" dirty="0" smtClean="0">
                <a:solidFill>
                  <a:srgbClr val="0070C0"/>
                </a:solidFill>
                <a:effectLst/>
              </a:rPr>
              <a:t>, в </a:t>
            </a:r>
            <a:r>
              <a:rPr lang="ru-RU" sz="1800" b="1" dirty="0">
                <a:solidFill>
                  <a:srgbClr val="0070C0"/>
                </a:solidFill>
                <a:effectLst/>
              </a:rPr>
              <a:t>процессе игр с песком или манкой у детей повышается самооценка</a:t>
            </a:r>
            <a:r>
              <a:rPr lang="ru-RU" sz="1800" b="1" dirty="0" smtClean="0">
                <a:solidFill>
                  <a:srgbClr val="0070C0"/>
                </a:solidFill>
                <a:effectLst/>
              </a:rPr>
              <a:t>, игры </a:t>
            </a:r>
            <a:r>
              <a:rPr lang="ru-RU" sz="1800" b="1" dirty="0">
                <a:solidFill>
                  <a:srgbClr val="0070C0"/>
                </a:solidFill>
                <a:effectLst/>
              </a:rPr>
              <a:t>с песком благотворно влияют на психику , избавляют от негативных эмоций. Игры с манкой улучшают настроение, регулируют мышечный тонус, развивают аккуратность, усидчивость, мелкую моторику, координацию движений, </a:t>
            </a:r>
            <a:r>
              <a:rPr lang="ru-RU" sz="1800" b="1" dirty="0" smtClean="0">
                <a:solidFill>
                  <a:srgbClr val="0070C0"/>
                </a:solidFill>
                <a:effectLst/>
              </a:rPr>
              <a:t>глазомер, фантазию</a:t>
            </a:r>
            <a:r>
              <a:rPr lang="ru-RU" sz="1800" b="1" dirty="0">
                <a:solidFill>
                  <a:srgbClr val="0070C0"/>
                </a:solidFill>
                <a:effectLst/>
              </a:rPr>
              <a:t>, мышление.</a:t>
            </a:r>
            <a:r>
              <a:rPr lang="ru-RU" sz="1800" dirty="0">
                <a:solidFill>
                  <a:srgbClr val="0070C0"/>
                </a:solidFill>
                <a:effectLst/>
              </a:rPr>
              <a:t/>
            </a:r>
            <a:br>
              <a:rPr lang="ru-RU" sz="1800" dirty="0">
                <a:solidFill>
                  <a:srgbClr val="0070C0"/>
                </a:solidFill>
                <a:effectLst/>
              </a:rPr>
            </a:br>
            <a:r>
              <a:rPr lang="ru-RU" sz="1800" b="1" dirty="0">
                <a:solidFill>
                  <a:srgbClr val="0070C0"/>
                </a:solidFill>
                <a:effectLst/>
              </a:rPr>
              <a:t>Спасибо за </a:t>
            </a:r>
            <a:r>
              <a:rPr lang="ru-RU" sz="1800" b="1" dirty="0" smtClean="0">
                <a:solidFill>
                  <a:srgbClr val="0070C0"/>
                </a:solidFill>
                <a:effectLst/>
              </a:rPr>
              <a:t>внимание!</a:t>
            </a:r>
            <a:endParaRPr lang="ru-RU" sz="1800" dirty="0">
              <a:solidFill>
                <a:srgbClr val="0070C0"/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548680"/>
            <a:ext cx="4198160" cy="3717032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9232" y="521660"/>
            <a:ext cx="4043772" cy="377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90486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3400093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59</TotalTime>
  <Words>258</Words>
  <Application>Microsoft Office PowerPoint</Application>
  <PresentationFormat>Экран (4:3)</PresentationFormat>
  <Paragraphs>16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Трек</vt:lpstr>
      <vt:lpstr>Мастер – класс  «Манкотерапия»  в работе с детьми младшего дошкольного возраста </vt:lpstr>
      <vt:lpstr>Идея использования манной крупы в арт-терапевтической работе появилась на основе юнгианской песочной психотерапии. Большой терапевтический ресурс этой техники объясняется свойствами манки, которые во многом совпадают со свойствами песка</vt:lpstr>
      <vt:lpstr>Хотелось бы представить вашему вниманию несколько игр с  манной крупой - а их достаточно, чтобы заинтересовать ребенка, выполнить несколько несложных упражнений, направленных на развитие тактильных ощущений.</vt:lpstr>
      <vt:lpstr>Игра «Кулачек» Набираем манку в кулачок и рисуем спиральку, полоску, круг и т.д. </vt:lpstr>
      <vt:lpstr>Игра «Следы и отпечатки» Насыпаем на поднос манку тонким слоем и оставляют следы, отпечатки от рук, пальчиков, различных предметов.</vt:lpstr>
      <vt:lpstr>Еще одна из занимательных игр, которые очень любят мои детки называется «Делаем дырочки».   Насыпаем на поднос манку тонким слоем, берем коктельную трубочку делаем дырочки в манке, дуя в трубочку. Я обычно прячу в манку картинки. Это игра развивает и укрепляет физиологическое дыхание у детей.</vt:lpstr>
      <vt:lpstr>       Уважаемые коллеги, в процессе игр с песком или манкой у детей повышается самооценка, игры с песком благотворно влияют на психику , избавляют от негативных эмоций. Игры с манкой улучшают настроение, регулируют мышечный тонус, развивают аккуратность, усидчивость, мелкую моторику, координацию движений, глазомер, фантазию, мышление. Спасибо за внимание!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Мастер – класс  «Манкотерапия»  для детей младшего дошкольного возраста</dc:title>
  <dc:creator>ВЛАДЕЛЕЦ</dc:creator>
  <cp:lastModifiedBy>ВЛАДЕЛЕЦ</cp:lastModifiedBy>
  <cp:revision>6</cp:revision>
  <dcterms:created xsi:type="dcterms:W3CDTF">2017-09-13T07:13:48Z</dcterms:created>
  <dcterms:modified xsi:type="dcterms:W3CDTF">2017-09-13T08:13:46Z</dcterms:modified>
</cp:coreProperties>
</file>